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03FDAE-4545-4B4B-9F75-4C36520543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3A16BD2-51EA-45C9-8700-83E23EA040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D38581-444C-4FDD-901D-A91B0AA86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68AD-0787-4037-9B86-616F8F1E5DB7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3B21212-468D-40FF-B1CD-A05745E31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0E9759-5341-4AC0-9266-15D58CD86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71F85-260B-4946-9E18-176215AD8C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9667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C55253-9081-49A4-87A9-21632ECD2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4179C8E-5701-47D9-9C54-96A31C67B1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180FB4-5583-4DF2-908A-A039C5851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68AD-0787-4037-9B86-616F8F1E5DB7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2759B3-D6DF-4942-8547-6010061F6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961129-46FF-4A69-A4EA-E26F24448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71F85-260B-4946-9E18-176215AD8C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18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54641B4-84BD-456D-BC2D-E1C16A5D7C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7CAF4A0-45AA-4CC5-8A42-F72EC58F09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361DD7-9664-45F5-A6B1-75B8C90BD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68AD-0787-4037-9B86-616F8F1E5DB7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30396C-CF44-498D-92A2-4BBB6F875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4BD665-7935-4B5D-BCE6-3EBCC9098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71F85-260B-4946-9E18-176215AD8C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7801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349777-49AD-4CF0-B3BB-A00A92701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90D2FC1-9B3A-4835-883B-D67894CB97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A10A39-D675-4035-94BC-FDE6795CC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68AD-0787-4037-9B86-616F8F1E5DB7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DA7D91B-BD7F-4C02-8379-DA8F52963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5076AC-0B2A-47CB-86AF-74F7FA619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71F85-260B-4946-9E18-176215AD8C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0049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1B248C-D0BC-4F6C-B135-6C7450CDA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73E5927-2F1A-4E8A-AD27-4534FCB3FC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D5BA09-FECC-4771-970A-3B942F684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68AD-0787-4037-9B86-616F8F1E5DB7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958D18-8A3B-46C8-88C3-A723B291A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F882D3-8503-45D8-A25F-0767D5AEA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71F85-260B-4946-9E18-176215AD8C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4568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69AB3B-7687-4ACD-A462-4BE6B7BC6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5BC6A2-7DB2-4E44-AB1A-47B0C215CF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AA6E0BB-7B21-4D7F-86F6-AF72A45624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70C1905-B827-442D-8FFE-06CB0D855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68AD-0787-4037-9B86-616F8F1E5DB7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5E94BF4-1C99-466C-B139-876F5729E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02DF406-8257-4AB9-AA3D-3E14EDBCB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71F85-260B-4946-9E18-176215AD8C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070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CA7D93-E105-4219-AAF6-0A23C7053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7A55F3C-71CB-4BF5-AD8C-4431B2F44F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96D1E1C-6FD6-435A-B091-AFA3981EEB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691093B-5B33-4C0E-92BE-4FB0B85160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F7A77C3-8BD7-46EA-8B52-E00EA2737D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87524E5-25B4-468F-AD03-9D57FE8A2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68AD-0787-4037-9B86-616F8F1E5DB7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8CBD06E-7845-46D0-9DBC-0C76217FD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2E4C5DA-9226-44F0-990B-CEE3DEE33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71F85-260B-4946-9E18-176215AD8C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390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770C35-5AC7-4983-B2EB-3A1E208D4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0E26BB2-4064-4280-BB5A-7724D5255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68AD-0787-4037-9B86-616F8F1E5DB7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CE8F6F4-A256-48F7-BA11-4089262F8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225648D-A65A-4271-94BE-734D450E4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71F85-260B-4946-9E18-176215AD8C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246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93BA972-3AFD-4E93-B17E-FEC91C000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68AD-0787-4037-9B86-616F8F1E5DB7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C54B562-3C60-41DD-9F4D-B37DDAAC0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041AF5E-3C0F-4B57-99B9-8E975E8D6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71F85-260B-4946-9E18-176215AD8C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5937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E431AC-A56B-473F-BDB1-D061165AA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64B4AC-4F03-479D-B8CE-FA8F429C75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E6534AC-EED2-4386-BDCE-17DB87683E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BC65F4C-B8D5-49CC-B9EB-4D425C7EF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68AD-0787-4037-9B86-616F8F1E5DB7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9AA3F2C-E4C1-4EBD-8628-46E179BD4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0E3356F-4AF3-46E2-82C7-E1CCADE8E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71F85-260B-4946-9E18-176215AD8C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6093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5D104C-B0AD-48C5-ADB6-713C99BD5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489F026-0CE4-45FE-812C-96B0B73779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8DACB3D-27A5-4425-90EC-E175A5A241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C6ABB5E-2438-4326-B407-9B1C8FA59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68AD-0787-4037-9B86-616F8F1E5DB7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68E7620-06A2-41D9-AC27-5CD4C562A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CC46E83-C02B-470F-B93C-B3FE409E6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71F85-260B-4946-9E18-176215AD8C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159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D9CF26-21FB-40C2-9BC1-8B02BC4BA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42E8CA3-8073-4B04-99E0-7AC86AC934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A926266-5B79-4CD6-B266-4C2B218DB8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768AD-0787-4037-9B86-616F8F1E5DB7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966002-F807-48E6-9628-5FDB7E7789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5BFC30-2960-4E44-B47C-CADC73DE2C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71F85-260B-4946-9E18-176215AD8C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6309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yandex.ru/search/?text=%D0%91%D1%80%D0%B8%D1%86%D0%B0%D0%BB%D0%BE%D0%B2%D0%B8%D1%87%D0%B8&amp;lr=187280&amp;clid=2313421-110&amp;win=529&amp;noreask=1&amp;ento=0oCgpydXc0NzEyMDk2GAIqCnJ1dzgyMzA2MzVqMNCg0LjQvNC80LAg0JLQu9Cw0LTQuNC80LjRgNC-0LLQvdCwINCa0YPQvdGM0LrQvnIM0KPQvNC10YDQu9CwanUj8A" TargetMode="External"/><Relationship Id="rId4" Type="http://schemas.openxmlformats.org/officeDocument/2006/relationships/hyperlink" Target="https://yandex.ru/search/?text=%D0%A0%D0%B5%D1%87%D0%B8%D1%86%D0%B0%20%28%D0%93%D0%BE%D0%BC%D0%B5%D0%BB%D1%8C%D1%81%D0%BA%D0%B0%D1%8F%20%D0%BE%D0%B1%D0%BB%D0%B0%D1%81%D1%82%D1%8C%29&amp;lr=187280&amp;clid=2313421-110&amp;win=529&amp;noreask=1&amp;ento=0oCglydXcyMjc4MjMYAioKcnV3ODIzMDYzNWow0KDQuNC80LzQsCDQktC70LDQtNC40LzQuNGA0L7QstC90LAg0JrRg9C90YzQutC-chDQoNC-0LTQuNC70LDRgdGMEPgYu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andex.ru/search/?text=%D0%91%D1%8B%D1%85%D0%BE%D0%B2%D1%81%D0%BA%D0%B8%D0%B9%20%D1%80%D0%B0%D0%B9%D0%BE%D0%BD&amp;lr=187280&amp;clid=2313421-110&amp;win=529&amp;noreask=1&amp;ento=0oCglydXcxOTMzNzEYAioKcnV3ODIyNDYxNmo40JLQsNC70LXQvdGC0LjQvdCwINCd0LjQutC-0LvQsNC10LLQvdCwINCa0YPRgNCw0LrQuNC90LByENCg0L7QtNC40LvQsNGB0YzMyZ0J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andex.ru/search/?text=%D0%94%D0%BE%D1%80%D0%BE%D0%B3%D0%BE%D0%B1%D1%83%D0%B6&amp;lr=187280&amp;clid=2313421-110&amp;win=529&amp;noreask=1&amp;ento=0oCglydXcxMDM4ODgYAioKcnV3ODI4NzUwM2oy0JLQsNC70LXQvdGC0LjQvdCwINCY0LLQsNC90L7QstC90LAg0JfQtdC90LrQuNC90LByENCg0L7QtNC40LvQsNGB0YyReATv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yandex.ru/search/?text=%D0%9B%D1%8E%D0%B4%D0%B2%D0%B8%D0%BD%20%28%D0%A5%D0%BE%D0%B9%D0%BD%D0%B8%D0%BA%D1%81%D0%BA%D0%B8%D0%B9%20%D1%80%D0%B0%D0%B9%D0%BE%D0%BD%29&amp;lr=187280&amp;clid=2313421-110&amp;win=529&amp;noreask=1&amp;ento=0oCgpydXcxODcxMjI5GAIqCnJ1dzgyMjUwNjdqMNCS0LjQutGC0L7RgCDQktCw0YHQuNC70YzQtdCy0LjRhyDQodC40YLQvdC40YbQsHII0KPQvNC10YCiu0ke" TargetMode="External"/><Relationship Id="rId4" Type="http://schemas.openxmlformats.org/officeDocument/2006/relationships/hyperlink" Target="https://yandex.ru/search/?text=%D0%9A%D1%83%D1%80%D0%B8%D1%82%D0%B8%D1%87%D0%B8&amp;lr=187280&amp;clid=2313421-110&amp;win=529&amp;noreask=1&amp;ento=0oCgpydXczNTUxNzI1GAIqCnJ1dzgyMjUwNjdqMNCS0LjQutGC0L7RgCDQktCw0YHQuNC70YzQtdCy0LjRhyDQodC40YLQvdC40YbQsHIO0KDQvtC00LjQu9GB0Y-l3_7w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yandex.ru/search/?text=%D0%92%D0%B8%D1%82%D0%B5%D0%B1%D1%81%D0%BA&amp;lr=187280&amp;clid=2313421-110&amp;win=529&amp;noreask=1&amp;ento=0oCghydXc1NzgxNxgCKgpydXc2MTQ0MzA0ajrQndCw0LTQtdC20LTQsCDQkNC70LXQutGB0LDQvdC00YDQvtCy0L3QsCDQmtGA0LDQstGG0L7QstCwcgzQo9C80LXRgNC70LBeHYV6" TargetMode="External"/><Relationship Id="rId4" Type="http://schemas.openxmlformats.org/officeDocument/2006/relationships/hyperlink" Target="https://yandex.ru/search/?text=%D0%91%D0%B5%D0%BB%D0%BE%D1%80%D1%83%D1%81%D1%81%D0%BA%D0%B0%D1%8F%20%D0%A1%D0%A1%D0%A0&amp;lr=187280&amp;clid=2313421-110&amp;win=529&amp;noreask=1&amp;ento=0oCglydXcxMzM2MDQYAioKcnV3NjE0NDMwNGo60J3QsNC00LXQttC00LAg0JDQu9C10LrRgdCw0L3QtNGA0L7QstC90LAg0JrRgNCw0LLRhtC-0LLQsHIQ0KDQvtC00LjQu9Cw0YHRjAsYxwc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yandex.ru/search/?text=%D0%A1%D0%A1%D0%A1%D0%A0&amp;clid=2313421-110&amp;win=529&amp;lr=187280&amp;noreask=1&amp;ento=0oCgVydXczOBgCKglydXcyMDgyNzFqNtCS0LDQu9C10L3RgtC40L0g0JDQu9C10LrRgdCw0L3QtNGA0L7QstC40Ycg0JrQvtGC0LjQunII0KPQvNC10YAlOHVa" TargetMode="External"/><Relationship Id="rId4" Type="http://schemas.openxmlformats.org/officeDocument/2006/relationships/hyperlink" Target="https://yandex.ru/search/?text=%D0%A5%D0%BC%D0%B5%D0%BB%D0%B5%D0%B2%D0%BA%D0%B0%20%28%D0%A8%D0%B5%D0%BF%D0%B5%D1%82%D0%BE%D0%B2%D1%81%D0%BA%D0%B8%D0%B9%20%D1%80%D0%B0%D0%B9%D0%BE%D0%BD%29&amp;clid=2313421-110&amp;win=529&amp;lr=187280&amp;noreask=1&amp;ento=0oCgpydXcyODI0NDk2GAIqCXJ1dzIwODI3MWo20JLQsNC70LXQvdGC0LjQvSDQkNC70LXQutGB0LDQvdC00YDQvtCy0LjRhyDQmtC-0YLQuNC6cg7QoNC-0LTQuNC70YHRj1i4eF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yandex.ru/search/?text=%D0%9C%D0%BE%D1%80%D0%BE%D0%B7%D0%BE%D0%B2%D0%BA%D0%B0%20%28%D0%A1%D0%B5%D0%B2%D0%B0%D1%81%D1%82%D0%BE%D0%BF%D0%BE%D0%BB%D1%8C%29&amp;lr=187280&amp;clid=2313421-110&amp;win=529&amp;noreask=1&amp;ento=0oCgpydXcyNjA5NTQ1GAIqCnJ1dzQ1OTEyNDZqKNCS0LjQu9C-0YAg0J_QtdGC0YDQvtCy0LjRhyDQp9C10LrQvNCw0LpyCNCj0LzQtdGAVYXsLw" TargetMode="External"/><Relationship Id="rId4" Type="http://schemas.openxmlformats.org/officeDocument/2006/relationships/hyperlink" Target="https://yandex.ru/search/?text=%D0%A1%D0%B8%D0%BC%D1%84%D0%B5%D1%80%D0%BE%D0%BF%D0%BE%D0%BB%D1%8C&amp;lr=187280&amp;clid=2313421-110&amp;win=529&amp;noreask=1&amp;ento=0oCghydXc1MzEyOBgCKgpydXc0NTkxMjQ2aijQktC40LvQvtGAINCf0LXRgtGA0L7QstC40Ycg0KfQtdC60LzQsNC6cg7QoNC-0LTQuNC70YHRj52lNN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yandex.ru/search/?text=%D0%9C%D0%BE%D1%81%D0%BA%D0%B2%D0%B0&amp;lr=187280&amp;clid=2313421-110&amp;win=529&amp;noreask=1&amp;ento=0oCgVydXc3MRgCKgpydXcxNjM5Mzk0ajLQkNGA0LrQsNC00LjQuSDQndC40LrQvtC70LDQtdCy0LjRhyDQmtCw0LzQsNC90LjQvXII0KPQvNC10YDpDDBT" TargetMode="External"/><Relationship Id="rId4" Type="http://schemas.openxmlformats.org/officeDocument/2006/relationships/hyperlink" Target="https://yandex.ru/search/?text=%D0%A1%D0%A1%D0%A1%D0%A0&amp;lr=187280&amp;clid=2313421-110&amp;win=529&amp;noreask=1&amp;ento=0oCgVydXczOBgCKgpydXcxNjM5Mzk0ajLQkNGA0LrQsNC00LjQuSDQndC40LrQvtC70LDQtdCy0LjRhyDQmtCw0LzQsNC90LjQvXIO0KDQvtC00LjQu9GB0Y_IY5wk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yandex.ru/search/?text=%D0%9A%D0%B5%D1%80%D1%87%D1%8C&amp;lr=187280&amp;clid=2313421-110&amp;win=529&amp;noreask=1&amp;ento=0oCghydXcxNjAxMBgCKgpydXcxMDcxMTI0ajbQktC70LDQtNC40LzQuNGAINCd0LjQutC40YTQvtGA0L7QstC40Ycg0JTRg9Cx0LjQvdC40L1yCNCj0LzQtdGA2VwapA" TargetMode="External"/><Relationship Id="rId4" Type="http://schemas.openxmlformats.org/officeDocument/2006/relationships/hyperlink" Target="https://yandex.ru/search/?text=%D0%9A%D0%B5%D1%80%D1%87%D1%8C&amp;lr=187280&amp;clid=2313421-110&amp;win=529&amp;noreask=1&amp;ento=0oCghydXcxNjAxMBgCKgpydXcxMDcxMTI0ajbQktC70LDQtNC40LzQuNGAINCd0LjQutC40YTQvtGA0L7QstC40Ycg0JTRg9Cx0LjQvdC40L1yDtCg0L7QtNC40LvRgdGPHWgFGw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andex.ru/search/?text=%D0%A1%D1%82%D0%B0%D1%80%D0%BE%D1%80%D1%83%D1%81%D1%81%D0%BA%D0%B8%D0%B9%20%D1%83%D0%B5%D0%B7%D0%B4&amp;lr=187280&amp;clid=2313421-110&amp;win=529&amp;noreask=1&amp;ento=0oCgpydXcyMjQyMTQ1GAIqCHJ1dzI5MzcxajbQm9C10L7QvdC40LQg0JDQu9C10LrRgdCw0L3QtNGA0L7QstC40Ycg0JPQvtC70LjQutC-0LJyDtCg0L7QtNC40LvRgdGPjqTnrw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yandex.ru/search/?text=%D0%91%D1%80%D1%8F%D0%BD%D1%81%D0%BA&amp;lr=187280&amp;clid=2313421-110&amp;win=529&amp;noreask=1&amp;ento=0oCghydXcyNjM0MhgCKgpydXc1MDI5NjQwaibQn9GR0YLRgCDQodC10YDQs9C10LXQstC40Ycg0JrQu9GL0L_QsHII0KPQvNC10YDu3L3V" TargetMode="External"/><Relationship Id="rId4" Type="http://schemas.openxmlformats.org/officeDocument/2006/relationships/hyperlink" Target="https://yandex.ru/search/?text=%D0%91%D1%80%D1%8F%D0%BD%D1%81%D0%BA&amp;lr=187280&amp;clid=2313421-110&amp;win=529&amp;noreask=1&amp;ento=0oCghydXcyNjM0MhgCKgpydXc1MDI5NjQwaibQn9GR0YLRgCDQodC10YDQs9C10LXQstC40Ycg0JrQu9GL0L_QsHIO0KDQvtC00LjQu9GB0Y_haO_H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hyperlink" Target="https://yandex.ru/search/?text=%D0%9C%D0%B8%D0%BD%D1%81%D0%BA%20%28%D0%B3%D0%BE%D1%80%D0%BE%D0%B4%29&amp;lr=187280&amp;clid=2313421-110&amp;win=529&amp;noreask=1&amp;ento=0oCgZydXcxMTkYAioKcnV3MTY1NDQwM2oq0JDRgNC40LDQtNC90LAg0JjQstCw0L3QvtCy0L3QsCDQmtCw0LfQtdC5cgzQo9C80LXRgNC70LCSY-GB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andex.ru/search/?text=%D0%A1%D1%82%D0%B0%D0%BD%D1%8C%D0%BA%D0%BE%D0%B2%D0%BE&amp;lr=187280&amp;clid=2313421-110&amp;win=529&amp;noreask=1&amp;ento=0oCgpydXcxMzgzMjQ1GAIqCnJ1dzE2NTQ0MDNqKtCQ0YDQuNCw0LTQvdCwINCY0LLQsNC90L7QstC90LAg0JrQsNC30LXQuXIQ0KDQvtC00LjQu9Cw0YHRjBASw7Q" TargetMode="External"/><Relationship Id="rId5" Type="http://schemas.openxmlformats.org/officeDocument/2006/relationships/hyperlink" Target="https://yandex.ru/search/?text=%D0%A3%D0%B7%D0%B4%D0%B5%D0%BD%D1%81%D0%BA%D0%B8%D0%B9%20%D1%80%D0%B0%D0%B9%D0%BE%D0%BD&amp;clid=2313421-110&amp;win=529&amp;lr=187280&amp;noreask=1&amp;ento=0oCglydXcxOTI1OTAYAioIcnV3MTY3ODJqJtCc0LDRgNCw0YIg0JjQstCw0L3QvtCy0LjRhyDQmtCw0LfQtdC5cgjQo9C80LXRgEDqtn8" TargetMode="External"/><Relationship Id="rId4" Type="http://schemas.openxmlformats.org/officeDocument/2006/relationships/hyperlink" Target="https://yandex.ru/search/?text=%D0%A1%D1%82%D0%B0%D0%BD%D1%8C%D0%BA%D0%BE%D0%B2%D0%BE&amp;clid=2313421-110&amp;win=529&amp;lr=187280&amp;noreask=1&amp;ento=0oCgpydXcxMzgzMjQ1GAIqCHJ1dzE2NzgyaibQnNCw0YDQsNGCINCY0LLQsNC90L7QstC40Ycg0JrQsNC30LXQuXIO0KDQvtC00LjQu9GB0Y82dEQQ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yandex.ru/search/?text=%D0%9A%D1%83%D0%B7%D1%8C%D0%BA%D0%BE%D0%B2%D0%B8%D1%87%D0%B8&amp;lr=187280&amp;clid=2313421-110&amp;win=529&amp;noreask=1&amp;ento=0oCgpydXc0NTYxMTY2GAIqCnJ1dzgzOTcwNDBqKtCc0LDRgNCw0YIg0KHQtdGA0LPQtdC10LLQuNGHINCa0L7Qt9C70L7QsnII0KPQvNC10YDmTJBW" TargetMode="External"/><Relationship Id="rId4" Type="http://schemas.openxmlformats.org/officeDocument/2006/relationships/hyperlink" Target="https://yandex.ru/search/?text=%D0%92%D0%B5%D1%82%D1%80%D0%B5%D0%BD%D0%BA%D0%B0%20%28%D0%9C%D0%BE%D0%B3%D0%B8%D0%BB%D1%91%D0%B2%D1%81%D0%BA%D0%B0%D1%8F%20%D0%BE%D0%B1%D0%BB%D0%B0%D1%81%D1%82%D1%8C%29&amp;lr=187280&amp;clid=2313421-110&amp;win=529&amp;noreask=1&amp;ento=0oCgpydXc0NTYxMTMyGAIqCnJ1dzgzOTcwNDBqKtCc0LDRgNCw0YIg0KHQtdGA0LPQtdC10LLQuNGHINCa0L7Qt9C70L7QsnIO0KDQvtC00LjQu9GB0Y9uwF4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3C3AFBC-8A76-470C-A2D4-B6BDDEACA6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D6E065-95E2-44C2-A8A3-1C873166B0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0505" y="1210021"/>
            <a:ext cx="9144000" cy="2387600"/>
          </a:xfrm>
        </p:spPr>
        <p:txBody>
          <a:bodyPr>
            <a:normAutofit/>
          </a:bodyPr>
          <a:lstStyle/>
          <a:p>
            <a:r>
              <a:rPr lang="sah-RU" sz="72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ЮНЫЕ ГЕРОИ БЫЛЫХ ВРЕМЕН</a:t>
            </a:r>
            <a:endParaRPr lang="ru-RU" sz="72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8B1587B-E564-41FF-8136-5FBC7BADD2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50505" y="3981845"/>
            <a:ext cx="9144000" cy="863945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sah-RU" dirty="0"/>
              <a:t>Материал для ознакомления детей младшего и среднего школьного возраста с подвигами детей в годы ВОВ</a:t>
            </a: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201B02-CB71-4772-B303-54881A17E8B7}"/>
              </a:ext>
            </a:extLst>
          </p:cNvPr>
          <p:cNvSpPr txBox="1"/>
          <p:nvPr/>
        </p:nvSpPr>
        <p:spPr>
          <a:xfrm>
            <a:off x="2504440" y="583095"/>
            <a:ext cx="71831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ah-RU" b="1" dirty="0">
                <a:solidFill>
                  <a:schemeClr val="accent6">
                    <a:lumMod val="50000"/>
                  </a:schemeClr>
                </a:solidFill>
              </a:rPr>
              <a:t>Едюгейская модельная сельская библиотека им. Р.П. Матвеевой – ф6</a:t>
            </a:r>
          </a:p>
          <a:p>
            <a:pPr algn="ctr"/>
            <a:r>
              <a:rPr lang="sah-RU" b="1" dirty="0">
                <a:solidFill>
                  <a:schemeClr val="accent6">
                    <a:lumMod val="50000"/>
                  </a:schemeClr>
                </a:solidFill>
              </a:rPr>
              <a:t>МКУ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«ВВМЦБС»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FB2EAA-B79D-4824-BA50-D47F1AB36BF2}"/>
              </a:ext>
            </a:extLst>
          </p:cNvPr>
          <p:cNvSpPr txBox="1"/>
          <p:nvPr/>
        </p:nvSpPr>
        <p:spPr>
          <a:xfrm>
            <a:off x="7116418" y="6350040"/>
            <a:ext cx="2310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с. Андреевский, 2023</a:t>
            </a:r>
          </a:p>
        </p:txBody>
      </p:sp>
    </p:spTree>
    <p:extLst>
      <p:ext uri="{BB962C8B-B14F-4D97-AF65-F5344CB8AC3E}">
        <p14:creationId xmlns:p14="http://schemas.microsoft.com/office/powerpoint/2010/main" val="412765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1F814DB-0969-4D7C-A446-4F4175A2D8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99E3B4-D352-4122-8513-D54F54691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995" y="4304093"/>
            <a:ext cx="11102009" cy="1325563"/>
          </a:xfrm>
        </p:spPr>
        <p:txBody>
          <a:bodyPr>
            <a:noAutofit/>
          </a:bodyPr>
          <a:lstStyle/>
          <a:p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Участница партизанского движения на территории Могилевской области. Освоив подрывное дело, организовала группу партизанок-подрывников, которая уничтожила 8 вражеских эшелонов (один из них лично Р. В. </a:t>
            </a:r>
            <a:r>
              <a:rPr lang="ru-RU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Кунько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Участвовала в операции «Рельсовая война», в 12 засадах, в уничтожении 7 мостов, разгроме вражеских гарнизонов в д. </a:t>
            </a:r>
            <a:r>
              <a:rPr lang="ru-RU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Чучье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д. Косье </a:t>
            </a:r>
            <a:r>
              <a:rPr lang="ru-RU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Осиповичского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района.</a:t>
            </a:r>
            <a:b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89AFF1A-7E47-4832-8D53-BA8E925516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94" y="371060"/>
            <a:ext cx="1800493" cy="2400657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5EBD6B4-40DF-4781-8013-039225AEA5F5}"/>
              </a:ext>
            </a:extLst>
          </p:cNvPr>
          <p:cNvSpPr txBox="1"/>
          <p:nvPr/>
        </p:nvSpPr>
        <p:spPr>
          <a:xfrm>
            <a:off x="2666433" y="371061"/>
            <a:ext cx="85150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ah-RU" sz="3200" b="1" dirty="0">
                <a:solidFill>
                  <a:srgbClr val="FF0000"/>
                </a:solidFill>
              </a:rPr>
              <a:t>Римма Кунько (Римма Владимировна Кунько)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EF18EFF-C2D8-4750-A302-29901DAB707F}"/>
              </a:ext>
            </a:extLst>
          </p:cNvPr>
          <p:cNvSpPr/>
          <p:nvPr/>
        </p:nvSpPr>
        <p:spPr>
          <a:xfrm>
            <a:off x="2666433" y="955836"/>
            <a:ext cx="887895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Родилась: </a:t>
            </a:r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декабря 1926 г., </a:t>
            </a:r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Речица</a:t>
            </a:r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Гомельская область, Белорусская ССР</a:t>
            </a:r>
          </a:p>
          <a:p>
            <a:r>
              <a:rPr lang="ru-RU" sz="28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Умерла: </a:t>
            </a:r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июля 1944 г. (17 лет), </a:t>
            </a:r>
            <a:r>
              <a:rPr lang="ru-RU" sz="2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Брицаловичи</a:t>
            </a:r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Осиповичский</a:t>
            </a:r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район, Могилёвская область</a:t>
            </a:r>
            <a:endParaRPr lang="ru-RU" sz="2800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0088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5728E48-8BDA-4D58-A801-26868A25AA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630C7B-C548-4340-AE10-B074E7DB7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22" y="4372355"/>
            <a:ext cx="10783956" cy="1325563"/>
          </a:xfrm>
        </p:spPr>
        <p:txBody>
          <a:bodyPr>
            <a:noAutofit/>
          </a:bodyPr>
          <a:lstStyle/>
          <a:p>
            <a:pPr algn="ctr"/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Участница партизанского движения в Быховском районе. Сначала была разведчицей. Потом в качестве медсестры ходила вместе с партизанами на подрыв железнодорожных путей, уничтожение вражеских гарнизонов.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C8B23A8-1EB7-4F86-8559-496F0E41C4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46" y="346522"/>
            <a:ext cx="2185367" cy="2913823"/>
          </a:xfr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9469668-5802-40B4-A18D-18339464433D}"/>
              </a:ext>
            </a:extLst>
          </p:cNvPr>
          <p:cNvSpPr/>
          <p:nvPr/>
        </p:nvSpPr>
        <p:spPr>
          <a:xfrm>
            <a:off x="3812362" y="1943940"/>
            <a:ext cx="789741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Родилась: </a:t>
            </a:r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октября 1927 г., </a:t>
            </a:r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Быховский район</a:t>
            </a:r>
            <a:endParaRPr lang="ru-RU" sz="28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Умерла: </a:t>
            </a:r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апрель 1944 г. (16 лет)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F9651D-9907-4141-AE7A-FBAFD25BCD6B}"/>
              </a:ext>
            </a:extLst>
          </p:cNvPr>
          <p:cNvSpPr txBox="1"/>
          <p:nvPr/>
        </p:nvSpPr>
        <p:spPr>
          <a:xfrm>
            <a:off x="3714762" y="346522"/>
            <a:ext cx="637309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ah-RU" sz="3200" b="1" dirty="0">
                <a:solidFill>
                  <a:srgbClr val="C00000"/>
                </a:solidFill>
              </a:rPr>
              <a:t>Валя Куракина </a:t>
            </a:r>
          </a:p>
          <a:p>
            <a:r>
              <a:rPr lang="sah-RU" sz="3200" b="1" dirty="0">
                <a:solidFill>
                  <a:srgbClr val="C00000"/>
                </a:solidFill>
              </a:rPr>
              <a:t>(Валентина Николаевна Куракина)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8588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FC3D1D6-A720-4B9D-8140-150DE6B0B6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930C3B-EA5B-4E8C-A057-6DD5685FC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8165" y="5013822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Белорусская пионерка, участница героической обороны Брестской крепости, санитарка медсанчасти. Дочь старшины музыкантского взвода 33-го инженерного полка И.В. Зенкина.</a:t>
            </a:r>
            <a:b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03B1A2F-8E93-45D5-8407-C61B6D9479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04" y="447393"/>
            <a:ext cx="2653315" cy="3537753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7699BB2-84B3-4DA5-BB66-A22EDD367DAB}"/>
              </a:ext>
            </a:extLst>
          </p:cNvPr>
          <p:cNvSpPr txBox="1"/>
          <p:nvPr/>
        </p:nvSpPr>
        <p:spPr>
          <a:xfrm>
            <a:off x="4217158" y="518615"/>
            <a:ext cx="575991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ah-RU" sz="3200" b="1" dirty="0">
                <a:solidFill>
                  <a:srgbClr val="C00000"/>
                </a:solidFill>
              </a:rPr>
              <a:t>Валя Зенкина </a:t>
            </a:r>
          </a:p>
          <a:p>
            <a:r>
              <a:rPr lang="sah-RU" sz="3200" b="1" dirty="0">
                <a:solidFill>
                  <a:srgbClr val="C00000"/>
                </a:solidFill>
              </a:rPr>
              <a:t>(Валентина Ивановна Зенкина)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F3E222C-C135-48F9-BD09-72B325EE23D5}"/>
              </a:ext>
            </a:extLst>
          </p:cNvPr>
          <p:cNvSpPr/>
          <p:nvPr/>
        </p:nvSpPr>
        <p:spPr>
          <a:xfrm>
            <a:off x="4217158" y="2162562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Родилась: </a:t>
            </a:r>
          </a:p>
          <a:p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мая 1927 г. (95 лет), </a:t>
            </a:r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Дорогобуж</a:t>
            </a:r>
            <a:endParaRPr lang="ru-RU" sz="28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4481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CCD9ADF-1577-4634-977E-AABE36053C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84D064-7F33-4C5A-8ECB-F3666EB94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2029" y="4488978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партизанского движения на территории Полесской области в годы Великой Отечественной войны, проводник партизанских диверсионных групп. Посмертно награжден орденом Отечественной войны I степени, медалью «Партизану Отечественной войны» II степени.</a:t>
            </a:r>
            <a:b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5436573-1964-47BB-B83B-146229BCC2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75" y="300249"/>
            <a:ext cx="2118816" cy="2825088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2D77661-3107-4619-81B7-9509E5624C0C}"/>
              </a:ext>
            </a:extLst>
          </p:cNvPr>
          <p:cNvSpPr txBox="1"/>
          <p:nvPr/>
        </p:nvSpPr>
        <p:spPr>
          <a:xfrm>
            <a:off x="3939654" y="464023"/>
            <a:ext cx="79802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ah-RU" sz="3200" b="1" dirty="0">
                <a:solidFill>
                  <a:srgbClr val="C00000"/>
                </a:solidFill>
              </a:rPr>
              <a:t>Витя Ситница (Виктор Васильевич Ситница)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FF71334-979A-4E64-87AF-AFF28637E86A}"/>
              </a:ext>
            </a:extLst>
          </p:cNvPr>
          <p:cNvSpPr/>
          <p:nvPr/>
        </p:nvSpPr>
        <p:spPr>
          <a:xfrm>
            <a:off x="3421828" y="1401381"/>
            <a:ext cx="849808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Родился: </a:t>
            </a:r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1927 г., </a:t>
            </a:r>
            <a:r>
              <a:rPr lang="ru-RU" sz="2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Куритичи</a:t>
            </a:r>
            <a:endParaRPr lang="ru-RU" sz="28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Умер: </a:t>
            </a:r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1944 г. (17 лет), </a:t>
            </a:r>
            <a:r>
              <a:rPr lang="ru-RU" sz="2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Людвин</a:t>
            </a:r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Хойникский</a:t>
            </a:r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район, Гомельская область</a:t>
            </a:r>
          </a:p>
          <a:p>
            <a:b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0988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4C0F88E-F5D4-4ECB-A82F-E1C57D1CBB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852F00-CD5C-42C0-A89D-7D360B79D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3381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Самый юный пионер-герой в СССР. В возрасте 9 лет стала разведчицей в партизанском отряде «Дяди Вани», действовавшем на </a:t>
            </a:r>
            <a:r>
              <a:rPr lang="ru-RU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Витебщине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Награждена орденами Красного Знамени, Отечественной войны I степени, Отечественной войны II степени и медалями «За отвагу», «За боевые заслуги», «Партизану Отечественной войны I степени». Занесена в книгу почёта Белорусской республиканской пионерской организации имени Ленина.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CB035C8-760C-4F63-A55B-3C6DFC99FE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46" y="411610"/>
            <a:ext cx="1920323" cy="2560431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232C31E-F844-4878-9A52-AC9AEAF3D908}"/>
              </a:ext>
            </a:extLst>
          </p:cNvPr>
          <p:cNvSpPr txBox="1"/>
          <p:nvPr/>
        </p:nvSpPr>
        <p:spPr>
          <a:xfrm>
            <a:off x="2777307" y="411611"/>
            <a:ext cx="878791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ah-RU" sz="3200" b="1" dirty="0">
                <a:solidFill>
                  <a:srgbClr val="C00000"/>
                </a:solidFill>
              </a:rPr>
              <a:t>Надя Богданова </a:t>
            </a:r>
          </a:p>
          <a:p>
            <a:r>
              <a:rPr lang="sah-RU" sz="3200" b="1" dirty="0">
                <a:solidFill>
                  <a:srgbClr val="C00000"/>
                </a:solidFill>
              </a:rPr>
              <a:t>(Кравцова</a:t>
            </a:r>
            <a:r>
              <a:rPr lang="sah-RU" sz="3200" b="1" dirty="0">
                <a:solidFill>
                  <a:schemeClr val="tx2">
                    <a:lumMod val="50000"/>
                  </a:schemeClr>
                </a:solidFill>
              </a:rPr>
              <a:t>(в замуж.) </a:t>
            </a:r>
            <a:r>
              <a:rPr lang="sah-RU" sz="3200" b="1" dirty="0">
                <a:solidFill>
                  <a:srgbClr val="C00000"/>
                </a:solidFill>
              </a:rPr>
              <a:t>Надежда Александровна)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9F2BC90-E742-4D8D-A164-6F9E5F54D5EE}"/>
              </a:ext>
            </a:extLst>
          </p:cNvPr>
          <p:cNvSpPr/>
          <p:nvPr/>
        </p:nvSpPr>
        <p:spPr>
          <a:xfrm>
            <a:off x="2875722" y="1610992"/>
            <a:ext cx="89982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Родилась: </a:t>
            </a:r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 декабря 1932 г., </a:t>
            </a:r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Белорусская ССР</a:t>
            </a:r>
            <a:endParaRPr lang="ru-RU" sz="28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Умерла: </a:t>
            </a:r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 августа 1991 г. (58 лет), </a:t>
            </a:r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Витебск</a:t>
            </a:r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Белоруссия</a:t>
            </a:r>
          </a:p>
        </p:txBody>
      </p:sp>
    </p:spTree>
    <p:extLst>
      <p:ext uri="{BB962C8B-B14F-4D97-AF65-F5344CB8AC3E}">
        <p14:creationId xmlns:p14="http://schemas.microsoft.com/office/powerpoint/2010/main" val="12924602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61EDE91-FFA7-4D48-97BC-7B7979E296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14A5A9-8F6D-4DF7-AC81-3D4934ED7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6678" y="4514676"/>
            <a:ext cx="7951305" cy="1325563"/>
          </a:xfrm>
        </p:spPr>
        <p:txBody>
          <a:bodyPr/>
          <a:lstStyle/>
          <a:p>
            <a:r>
              <a:rPr lang="ru-RU" dirty="0"/>
              <a:t>Помните…Гордитесь…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EB6F52F-AB56-4090-B6F3-84F5DFA6A5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71142"/>
            <a:ext cx="10515600" cy="4351338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dirty="0"/>
              <a:t>Вы узнали только о нескольких героях, а ведь их тысячи. Они работали на заводах, помогали раненым в госпиталях, воевали на фронтах, в партизанских отрядах. И всё же они оставались детьми. Тяжелые испытания принесла война детям. Бессмертный героизм и мужество проявили тысячи ребят. Многие из них не пощадили жизни ради победы.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353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1947626-CF42-474E-832B-AFB9E7CA5E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8629D5-1331-4A84-B03F-EE2AE3C94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513" y="3496168"/>
            <a:ext cx="11122926" cy="3088992"/>
          </a:xfrm>
        </p:spPr>
        <p:txBody>
          <a:bodyPr>
            <a:normAutofit/>
          </a:bodyPr>
          <a:lstStyle/>
          <a:p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 смертельно ранен в бою за город Изяслав 16 февраля 1944 года. Спустя 14 лет ему присвоили звание Героя Советского Союза. Кроме того, он удостоен Ордена Ленина, Ордена Отечественной войны I степени и медали «Партизану Отечественной войны» II степени.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7560E33-37A6-467D-908E-75E4938116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36" y="360812"/>
            <a:ext cx="2672837" cy="3274127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B7C2BBD-8A1C-4546-8CD9-26FEF4D30EA8}"/>
              </a:ext>
            </a:extLst>
          </p:cNvPr>
          <p:cNvSpPr txBox="1"/>
          <p:nvPr/>
        </p:nvSpPr>
        <p:spPr>
          <a:xfrm>
            <a:off x="3540705" y="1517101"/>
            <a:ext cx="781863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Родился: </a:t>
            </a:r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февраля 1930 г., село </a:t>
            </a:r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Хмелевка</a:t>
            </a:r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Шепетовский</a:t>
            </a:r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район, Хмельницкая область, Украинская ССР, СССР</a:t>
            </a:r>
          </a:p>
          <a:p>
            <a:r>
              <a:rPr lang="ru-RU" sz="28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Умер: </a:t>
            </a:r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 февраля 1944 г. (14 лет), </a:t>
            </a:r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СССР</a:t>
            </a:r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Изяслав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7AA310-BF6B-41A3-A5FC-3F463C2E2297}"/>
              </a:ext>
            </a:extLst>
          </p:cNvPr>
          <p:cNvSpPr txBox="1"/>
          <p:nvPr/>
        </p:nvSpPr>
        <p:spPr>
          <a:xfrm>
            <a:off x="3540705" y="769141"/>
            <a:ext cx="82168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YS Text"/>
              </a:rPr>
              <a:t>Валя Котик (Валентин Александрович Котик)</a:t>
            </a:r>
          </a:p>
        </p:txBody>
      </p:sp>
    </p:spTree>
    <p:extLst>
      <p:ext uri="{BB962C8B-B14F-4D97-AF65-F5344CB8AC3E}">
        <p14:creationId xmlns:p14="http://schemas.microsoft.com/office/powerpoint/2010/main" val="912242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805603A-236B-4069-9EE8-2103F50106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070A2B-9A9C-470B-A9A9-24993968D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8417" y="4350036"/>
            <a:ext cx="8425218" cy="1325563"/>
          </a:xfrm>
        </p:spPr>
        <p:txBody>
          <a:bodyPr>
            <a:normAutofit fontScale="90000"/>
          </a:bodyPr>
          <a:lstStyle/>
          <a:p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15-летний подросток ценой своей жизни спас Севастопольский партизанский отряд.</a:t>
            </a:r>
            <a:b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войны день рождения Вилора стал Днём юных защитников Севастополя.</a:t>
            </a:r>
            <a:b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F4C34C3-36FB-44E2-BC43-7296153347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4" y="893493"/>
            <a:ext cx="2925835" cy="435133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2C79A81-3D0D-49F9-8E1F-FBA989976AF4}"/>
              </a:ext>
            </a:extLst>
          </p:cNvPr>
          <p:cNvSpPr txBox="1"/>
          <p:nvPr/>
        </p:nvSpPr>
        <p:spPr>
          <a:xfrm>
            <a:off x="4080680" y="1927569"/>
            <a:ext cx="695222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Родился: </a:t>
            </a:r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декабря 1925 г., </a:t>
            </a:r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Симферополь</a:t>
            </a:r>
            <a:endParaRPr lang="ru-RU" sz="28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Умер: </a:t>
            </a:r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ноября 1941 г. (15 лет), </a:t>
            </a:r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Морозовка</a:t>
            </a:r>
            <a:endParaRPr lang="ru-RU" sz="28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EF3075-E770-4D19-8E64-2AEB82F437C8}"/>
              </a:ext>
            </a:extLst>
          </p:cNvPr>
          <p:cNvSpPr txBox="1"/>
          <p:nvPr/>
        </p:nvSpPr>
        <p:spPr>
          <a:xfrm>
            <a:off x="3840582" y="950639"/>
            <a:ext cx="74324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ah-RU" sz="3200" b="1" dirty="0">
                <a:solidFill>
                  <a:srgbClr val="C00000"/>
                </a:solidFill>
              </a:rPr>
              <a:t>Вилор Чекмак (Вилор Петрович Чекмак)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236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14306BD-7318-4D1F-ADF3-ED40ED990D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D735F9-1125-4DF9-AF98-C851EC7EC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872" y="4807372"/>
            <a:ext cx="11846256" cy="1325563"/>
          </a:xfrm>
        </p:spPr>
        <p:txBody>
          <a:bodyPr>
            <a:noAutofit/>
          </a:bodyPr>
          <a:lstStyle/>
          <a:p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Самый молодой лётчик Второй мировой войны. В 15 лет награжден орденом Красной Звезды. Спас пилота, разбившегося на нейтральной полосе штурмовика Ил-2. Награжден орденом Красного Знамени. Умер в 18 лет от менингита. Совершил более 650 вылетов и налетал 283 ч.</a:t>
            </a:r>
            <a:b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9F21AD0-C4EE-4B9C-823D-1497DB8068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292" y="351928"/>
            <a:ext cx="2554875" cy="3535006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FD98254-18D1-48AC-AED7-E824F4FC4E66}"/>
              </a:ext>
            </a:extLst>
          </p:cNvPr>
          <p:cNvSpPr txBox="1"/>
          <p:nvPr/>
        </p:nvSpPr>
        <p:spPr>
          <a:xfrm>
            <a:off x="4394580" y="366736"/>
            <a:ext cx="595611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ah-RU" sz="3200" b="1" dirty="0">
                <a:solidFill>
                  <a:srgbClr val="C00000"/>
                </a:solidFill>
              </a:rPr>
              <a:t>Аркадий Каманин </a:t>
            </a:r>
          </a:p>
          <a:p>
            <a:r>
              <a:rPr lang="sah-RU" sz="3200" b="1" dirty="0">
                <a:solidFill>
                  <a:srgbClr val="C00000"/>
                </a:solidFill>
              </a:rPr>
              <a:t>(Аркадий Николаевич Каманин)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DBF130-2395-4AAC-B902-29C3EF38325C}"/>
              </a:ext>
            </a:extLst>
          </p:cNvPr>
          <p:cNvSpPr txBox="1"/>
          <p:nvPr/>
        </p:nvSpPr>
        <p:spPr>
          <a:xfrm>
            <a:off x="4394580" y="1792116"/>
            <a:ext cx="549188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Родился: </a:t>
            </a:r>
          </a:p>
          <a:p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ноября 1928 г., </a:t>
            </a:r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СССР</a:t>
            </a:r>
            <a:endParaRPr lang="ru-RU" sz="28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Умер: </a:t>
            </a:r>
          </a:p>
          <a:p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апреля 1947 г. (18 лет), </a:t>
            </a:r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Москва</a:t>
            </a:r>
            <a:endParaRPr lang="ru-RU" sz="28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583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B88A881-06FF-4FC8-A3C6-F7A871E42E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76A3B2-E783-44CE-8BDF-B611ADB2A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5464" y="4302456"/>
            <a:ext cx="8733430" cy="1325563"/>
          </a:xfrm>
        </p:spPr>
        <p:txBody>
          <a:bodyPr>
            <a:normAutofit fontScale="90000"/>
          </a:bodyPr>
          <a:lstStyle/>
          <a:p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Член партизанского отряда в Керчи. Вместе с еще двумя ребятами он носил боеприпасы, воду, питание партизанам, ходил в разведку. В 1942 году погиб при разминировании подходов к каменоломням. Мальчика похоронили в братской могиле партизан. Награжден орденом Красного Знамени.</a:t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2FFB6BB-7A7F-40AC-AFAC-D3A944E36B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82" y="382136"/>
            <a:ext cx="2547412" cy="4075207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6E82785-9BF0-49B0-8587-5C940E2BE050}"/>
              </a:ext>
            </a:extLst>
          </p:cNvPr>
          <p:cNvSpPr txBox="1"/>
          <p:nvPr/>
        </p:nvSpPr>
        <p:spPr>
          <a:xfrm>
            <a:off x="4148918" y="382136"/>
            <a:ext cx="60323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ah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Володя Дубинин </a:t>
            </a:r>
          </a:p>
          <a:p>
            <a:r>
              <a:rPr lang="sah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(Дубинин Владимир Никифорович)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027559-4CD0-4CB7-897F-258697C74B5A}"/>
              </a:ext>
            </a:extLst>
          </p:cNvPr>
          <p:cNvSpPr txBox="1"/>
          <p:nvPr/>
        </p:nvSpPr>
        <p:spPr>
          <a:xfrm>
            <a:off x="4148918" y="1514902"/>
            <a:ext cx="597522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Родился: </a:t>
            </a:r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 августа 1927 г., </a:t>
            </a:r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Керчь</a:t>
            </a:r>
            <a:endParaRPr lang="ru-RU" sz="28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Умер: </a:t>
            </a:r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января 1942 г. (14 лет), </a:t>
            </a:r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Керчь</a:t>
            </a:r>
            <a:endParaRPr lang="ru-RU" sz="28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367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DC892A9-35AA-4465-A1BC-11415A7F0A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9A6F11-8AD1-4C3B-BD85-07C271650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1983" y="4382983"/>
            <a:ext cx="9047922" cy="1325563"/>
          </a:xfrm>
        </p:spPr>
        <p:txBody>
          <a:bodyPr>
            <a:noAutofit/>
          </a:bodyPr>
          <a:lstStyle/>
          <a:p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 разведчиком в партизанской бригаде, участвовал в 27 боевых операциях. На его счету 78 убитых фашистов, 2разрушенных железнодорожных и 12 шоссейных мостов, 2 </a:t>
            </a:r>
            <a:r>
              <a:rPr lang="ru-RU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продовольственно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-фуражных склада и 10 автомашин с боеприпасами. Он подорвал машину с немецким генерал-майором инженерных войск Рихардом фон </a:t>
            </a:r>
            <a:r>
              <a:rPr lang="ru-RU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Виртцем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DA63E30-121C-43AD-A02D-30B4E75030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24" r="20283"/>
          <a:stretch/>
        </p:blipFill>
        <p:spPr>
          <a:xfrm>
            <a:off x="202095" y="283609"/>
            <a:ext cx="2597426" cy="435133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61E5EFA-7D0E-41D2-9937-1B8E05668612}"/>
              </a:ext>
            </a:extLst>
          </p:cNvPr>
          <p:cNvSpPr txBox="1"/>
          <p:nvPr/>
        </p:nvSpPr>
        <p:spPr>
          <a:xfrm>
            <a:off x="3458817" y="283609"/>
            <a:ext cx="624267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ah-RU" sz="3200" b="1" dirty="0">
                <a:solidFill>
                  <a:srgbClr val="C00000"/>
                </a:solidFill>
              </a:rPr>
              <a:t>Леня Голиков</a:t>
            </a:r>
          </a:p>
          <a:p>
            <a:r>
              <a:rPr lang="sah-RU" sz="3200" b="1" dirty="0">
                <a:solidFill>
                  <a:srgbClr val="C00000"/>
                </a:solidFill>
              </a:rPr>
              <a:t> (Леонид Александрович Голиков</a:t>
            </a:r>
            <a:r>
              <a:rPr lang="sah-RU" dirty="0"/>
              <a:t>)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DEFB99-1810-4DDA-8EA6-FBA415CC4145}"/>
              </a:ext>
            </a:extLst>
          </p:cNvPr>
          <p:cNvSpPr txBox="1"/>
          <p:nvPr/>
        </p:nvSpPr>
        <p:spPr>
          <a:xfrm>
            <a:off x="3458817" y="1520910"/>
            <a:ext cx="704468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333333"/>
                </a:solidFill>
                <a:latin typeface="YS Text"/>
              </a:rPr>
              <a:t>Родился: </a:t>
            </a:r>
            <a:r>
              <a:rPr lang="ru-RU" sz="2800" dirty="0">
                <a:solidFill>
                  <a:srgbClr val="333333"/>
                </a:solidFill>
                <a:latin typeface="YS Text"/>
              </a:rPr>
              <a:t>17 июня 1926 г., </a:t>
            </a:r>
            <a:r>
              <a:rPr lang="ru-RU" sz="2800" dirty="0">
                <a:solidFill>
                  <a:srgbClr val="333333"/>
                </a:solidFill>
                <a:latin typeface="YS Tex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Старорусский уезд</a:t>
            </a:r>
            <a:endParaRPr lang="ru-RU" sz="2800" dirty="0">
              <a:solidFill>
                <a:srgbClr val="333333"/>
              </a:solidFill>
              <a:latin typeface="YS Text"/>
            </a:endParaRPr>
          </a:p>
          <a:p>
            <a:r>
              <a:rPr lang="ru-RU" sz="2800" b="1" dirty="0">
                <a:solidFill>
                  <a:srgbClr val="333333"/>
                </a:solidFill>
                <a:latin typeface="YS Text"/>
              </a:rPr>
              <a:t>Умер: </a:t>
            </a:r>
            <a:r>
              <a:rPr lang="ru-RU" sz="2800" dirty="0">
                <a:solidFill>
                  <a:srgbClr val="333333"/>
                </a:solidFill>
                <a:latin typeface="YS Text"/>
              </a:rPr>
              <a:t>24 января 1943 г. (16 лет)</a:t>
            </a:r>
          </a:p>
        </p:txBody>
      </p:sp>
    </p:spTree>
    <p:extLst>
      <p:ext uri="{BB962C8B-B14F-4D97-AF65-F5344CB8AC3E}">
        <p14:creationId xmlns:p14="http://schemas.microsoft.com/office/powerpoint/2010/main" val="1887348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40D78DC-D538-4380-B509-33202F4517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ABBFA7-3EFB-4020-9270-6124BA6C5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648" y="4457355"/>
            <a:ext cx="11958352" cy="1325563"/>
          </a:xfrm>
        </p:spPr>
        <p:txBody>
          <a:bodyPr>
            <a:normAutofit fontScale="90000"/>
          </a:bodyPr>
          <a:lstStyle/>
          <a:p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21.06.1941 года Петя с другом смотрели кино в Брестской крепости. 22 июня в 3 часу ночи начался штурм крепости, Петю взрывом отбросило на стену, он потерял сознание. Придя в себя, мальчик ходил в разведку, таскал боеприпасы и медицинские препараты для раненых. Петя попал в плен. Их снимала группа немецких операторов — для военной хроники. Полураздетый мальчик поднял кулак и погрозил прямо в объектив кинокамеры. Парнишку избили, но он остался жив и прожил еще долго. </a:t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9D4E608-0365-4BB8-B065-9295885033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348"/>
          <a:stretch/>
        </p:blipFill>
        <p:spPr>
          <a:xfrm>
            <a:off x="233648" y="106017"/>
            <a:ext cx="2739731" cy="276970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DC93B5-5BEA-499C-970F-3FFA67C47F52}"/>
              </a:ext>
            </a:extLst>
          </p:cNvPr>
          <p:cNvSpPr txBox="1"/>
          <p:nvPr/>
        </p:nvSpPr>
        <p:spPr>
          <a:xfrm>
            <a:off x="3551583" y="238540"/>
            <a:ext cx="66388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ah-RU" sz="3200" b="1" dirty="0">
                <a:solidFill>
                  <a:srgbClr val="C00000"/>
                </a:solidFill>
              </a:rPr>
              <a:t>Петя Клыпа (Петр Сергеевич Клыпа)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1A4404-1CC4-47D2-9C6A-7227B2CCF26A}"/>
              </a:ext>
            </a:extLst>
          </p:cNvPr>
          <p:cNvSpPr txBox="1"/>
          <p:nvPr/>
        </p:nvSpPr>
        <p:spPr>
          <a:xfrm>
            <a:off x="3551583" y="934278"/>
            <a:ext cx="674535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Родился: 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 сентября 1926 г., 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Брянск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Умер: 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 декабря 1983 г. (57 лет), 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Брянск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0419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7B915C3-9934-4F6F-9910-C16AF1F2B3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5352F9-0B9F-4A55-B4DA-AB4D33B67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433" y="4127707"/>
            <a:ext cx="11181524" cy="1325563"/>
          </a:xfrm>
        </p:spPr>
        <p:txBody>
          <a:bodyPr>
            <a:normAutofit fontScale="90000"/>
          </a:bodyPr>
          <a:lstStyle/>
          <a:p>
            <a:b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Марату было 13 лет, когда немцы повесили его мать, а они с сестрой пошли в партизанский отряд. Сестру Марата, Ариадну, пришлось эвакуировать — девочка отморозила обе ноги в партизанском отряде и их пришлось ампутировать. Сестру эвакуировали, Марат остался. Погиб, подорвавшись на гранате чтобы не сдаваться в плен и не навлечь беду на жителей.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91728AF-E39F-466A-A853-BF5B48563B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09" y="330640"/>
            <a:ext cx="3293519" cy="2724945"/>
          </a:xfr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E686A29-BB08-49FD-A3CA-3C3F4F230F1D}"/>
              </a:ext>
            </a:extLst>
          </p:cNvPr>
          <p:cNvSpPr/>
          <p:nvPr/>
        </p:nvSpPr>
        <p:spPr>
          <a:xfrm>
            <a:off x="3918081" y="661865"/>
            <a:ext cx="777603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Родился: </a:t>
            </a:r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октября 1929 г., деревня </a:t>
            </a:r>
            <a:r>
              <a:rPr lang="ru-RU" sz="2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Станьково</a:t>
            </a:r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ru-RU" sz="28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Умер: </a:t>
            </a:r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мая 1944 г. (14 лет), </a:t>
            </a:r>
            <a:r>
              <a:rPr lang="ru-RU" sz="2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Узденский</a:t>
            </a:r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район</a:t>
            </a:r>
            <a:endParaRPr lang="ru-RU" sz="28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565688-B15B-46E6-B425-EDB8BBC93932}"/>
              </a:ext>
            </a:extLst>
          </p:cNvPr>
          <p:cNvSpPr txBox="1"/>
          <p:nvPr/>
        </p:nvSpPr>
        <p:spPr>
          <a:xfrm>
            <a:off x="4145786" y="212236"/>
            <a:ext cx="69059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ah-RU" sz="3200" b="1" dirty="0">
                <a:solidFill>
                  <a:srgbClr val="FF0000"/>
                </a:solidFill>
              </a:rPr>
              <a:t>Марат Казей (Марат Иванович</a:t>
            </a:r>
            <a:r>
              <a:rPr lang="sah-RU" sz="3200" dirty="0">
                <a:solidFill>
                  <a:srgbClr val="FF0000"/>
                </a:solidFill>
              </a:rPr>
              <a:t> </a:t>
            </a:r>
            <a:r>
              <a:rPr lang="sah-RU" sz="3200" b="1" dirty="0">
                <a:solidFill>
                  <a:srgbClr val="FF0000"/>
                </a:solidFill>
              </a:rPr>
              <a:t>Казей)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8F8DFF-B32E-4F61-9D46-4F130A416845}"/>
              </a:ext>
            </a:extLst>
          </p:cNvPr>
          <p:cNvSpPr txBox="1"/>
          <p:nvPr/>
        </p:nvSpPr>
        <p:spPr>
          <a:xfrm>
            <a:off x="4145786" y="1693113"/>
            <a:ext cx="77760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ah-RU" sz="3200" b="1" dirty="0">
                <a:solidFill>
                  <a:srgbClr val="FF0000"/>
                </a:solidFill>
              </a:rPr>
              <a:t>Ариадна Казей (Ариадна Ивановна</a:t>
            </a:r>
            <a:r>
              <a:rPr lang="sah-RU" sz="3200" dirty="0">
                <a:solidFill>
                  <a:srgbClr val="FF0000"/>
                </a:solidFill>
              </a:rPr>
              <a:t> </a:t>
            </a:r>
            <a:r>
              <a:rPr lang="sah-RU" sz="3200" b="1" dirty="0">
                <a:solidFill>
                  <a:srgbClr val="FF0000"/>
                </a:solidFill>
              </a:rPr>
              <a:t>Казей)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0F69099-44EC-400E-AE17-50CE84329DC6}"/>
              </a:ext>
            </a:extLst>
          </p:cNvPr>
          <p:cNvSpPr/>
          <p:nvPr/>
        </p:nvSpPr>
        <p:spPr>
          <a:xfrm>
            <a:off x="4019103" y="2287283"/>
            <a:ext cx="79027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Родилась: </a:t>
            </a:r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декабря 1925 г., </a:t>
            </a:r>
            <a:r>
              <a:rPr lang="ru-RU" sz="2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Станьково</a:t>
            </a:r>
            <a:endParaRPr lang="ru-RU" sz="28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Умерла: </a:t>
            </a:r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апреля 2008 г. (82 года), </a:t>
            </a:r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Минск</a:t>
            </a:r>
            <a:endParaRPr lang="ru-RU" sz="28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7765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E44BD84-950E-4EE1-BA29-1DE561CFAA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94568C-C1A7-47CC-8023-521AF7819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931" y="4291012"/>
            <a:ext cx="10515600" cy="1325563"/>
          </a:xfrm>
        </p:spPr>
        <p:txBody>
          <a:bodyPr>
            <a:noAutofit/>
          </a:bodyPr>
          <a:lstStyle/>
          <a:p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партизанского движения на территории Быховского района. Мальчик собирал боеприпасы и оружие для партизан. С июня 1942 он был разведчиком в партизанском отряде И.П. Дзюбы.</a:t>
            </a:r>
            <a:b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смелость в боях его наградили орденом Отечественной войны 1-й степени, медалями «За отвагу» (раненый, поднял партизан в атаку) и «За боевые заслуги». </a:t>
            </a:r>
            <a:b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A94B356-3B50-490B-B9B2-667141E182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5" y="311186"/>
            <a:ext cx="1801053" cy="2401404"/>
          </a:xfr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EF40635-2270-46B5-95D2-4C325AFA1252}"/>
              </a:ext>
            </a:extLst>
          </p:cNvPr>
          <p:cNvSpPr/>
          <p:nvPr/>
        </p:nvSpPr>
        <p:spPr>
          <a:xfrm>
            <a:off x="2849217" y="1241425"/>
            <a:ext cx="86284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Родился: </a:t>
            </a:r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мая 1930 г., </a:t>
            </a:r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Ветренка</a:t>
            </a:r>
            <a:endParaRPr lang="ru-RU" sz="28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Умер: </a:t>
            </a:r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 июня 1942 г. (12 лет), </a:t>
            </a:r>
            <a:r>
              <a:rPr lang="ru-RU" sz="2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Кузьковичи</a:t>
            </a:r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Быховский район, Могилёвская область, Белорусская ССР, СССР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5EB505-C9DD-4E37-9B43-BC0DB2A58EA8}"/>
              </a:ext>
            </a:extLst>
          </p:cNvPr>
          <p:cNvSpPr txBox="1"/>
          <p:nvPr/>
        </p:nvSpPr>
        <p:spPr>
          <a:xfrm>
            <a:off x="3074504" y="530087"/>
            <a:ext cx="78393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ah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Марат Козлов (Марат Сергеевич Козлов)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63415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764</Words>
  <Application>Microsoft Office PowerPoint</Application>
  <PresentationFormat>Широкоэкранный</PresentationFormat>
  <Paragraphs>74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Arial Black</vt:lpstr>
      <vt:lpstr>Calibri</vt:lpstr>
      <vt:lpstr>Calibri Light</vt:lpstr>
      <vt:lpstr>Times New Roman</vt:lpstr>
      <vt:lpstr>YS Text</vt:lpstr>
      <vt:lpstr>Тема Office</vt:lpstr>
      <vt:lpstr>ЮНЫЕ ГЕРОИ БЫЛЫХ ВРЕМЕН</vt:lpstr>
      <vt:lpstr>Был смертельно ранен в бою за город Изяслав 16 февраля 1944 года. Спустя 14 лет ему присвоили звание Героя Советского Союза. Кроме того, он удостоен Ордена Ленина, Ордена Отечественной войны I степени и медали «Партизану Отечественной войны» II степени.</vt:lpstr>
      <vt:lpstr>15-летний подросток ценой своей жизни спас Севастопольский партизанский отряд. После войны день рождения Вилора стал Днём юных защитников Севастополя. </vt:lpstr>
      <vt:lpstr>Самый молодой лётчик Второй мировой войны. В 15 лет награжден орденом Красной Звезды. Спас пилота, разбившегося на нейтральной полосе штурмовика Ил-2. Награжден орденом Красного Знамени. Умер в 18 лет от менингита. Совершил более 650 вылетов и налетал 283 ч. </vt:lpstr>
      <vt:lpstr>Член партизанского отряда в Керчи. Вместе с еще двумя ребятами он носил боеприпасы, воду, питание партизанам, ходил в разведку. В 1942 году погиб при разминировании подходов к каменоломням. Мальчика похоронили в братской могиле партизан. Награжден орденом Красного Знамени. </vt:lpstr>
      <vt:lpstr>Был разведчиком в партизанской бригаде, участвовал в 27 боевых операциях. На его счету 78 убитых фашистов, 2разрушенных железнодорожных и 12 шоссейных мостов, 2 продовольственно-фуражных склада и 10 автомашин с боеприпасами. Он подорвал машину с немецким генерал-майором инженерных войск Рихардом фон Виртцем.   </vt:lpstr>
      <vt:lpstr>21.06.1941 года Петя с другом смотрели кино в Брестской крепости. 22 июня в 3 часу ночи начался штурм крепости, Петю взрывом отбросило на стену, он потерял сознание. Придя в себя, мальчик ходил в разведку, таскал боеприпасы и медицинские препараты для раненых. Петя попал в плен. Их снимала группа немецких операторов — для военной хроники. Полураздетый мальчик поднял кулак и погрозил прямо в объектив кинокамеры. Парнишку избили, но он остался жив и прожил еще долго.  </vt:lpstr>
      <vt:lpstr> Марату было 13 лет, когда немцы повесили его мать, а они с сестрой пошли в партизанский отряд. Сестру Марата, Ариадну, пришлось эвакуировать — девочка отморозила обе ноги в партизанском отряде и их пришлось ампутировать. Сестру эвакуировали, Марат остался. Погиб, подорвавшись на гранате чтобы не сдаваться в плен и не навлечь беду на жителей.</vt:lpstr>
      <vt:lpstr>Участник партизанского движения на территории Быховского района. Мальчик собирал боеприпасы и оружие для партизан. С июня 1942 он был разведчиком в партизанском отряде И.П. Дзюбы. За смелость в боях его наградили орденом Отечественной войны 1-й степени, медалями «За отвагу» (раненый, поднял партизан в атаку) и «За боевые заслуги».  </vt:lpstr>
      <vt:lpstr>Участница партизанского движения на территории Могилевской области. Освоив подрывное дело, организовала группу партизанок-подрывников, которая уничтожила 8 вражеских эшелонов (один из них лично Р. В. Кунько). Участвовала в операции «Рельсовая война», в 12 засадах, в уничтожении 7 мостов, разгроме вражеских гарнизонов в д. Чучье и д. Косье Осиповичского района. </vt:lpstr>
      <vt:lpstr>Участница партизанского движения в Быховском районе. Сначала была разведчицей. Потом в качестве медсестры ходила вместе с партизанами на подрыв железнодорожных путей, уничтожение вражеских гарнизонов.</vt:lpstr>
      <vt:lpstr>Белорусская пионерка, участница героической обороны Брестской крепости, санитарка медсанчасти. Дочь старшины музыкантского взвода 33-го инженерного полка И.В. Зенкина. </vt:lpstr>
      <vt:lpstr>Участник партизанского движения на территории Полесской области в годы Великой Отечественной войны, проводник партизанских диверсионных групп. Посмертно награжден орденом Отечественной войны I степени, медалью «Партизану Отечественной войны» II степени. </vt:lpstr>
      <vt:lpstr>Самый юный пионер-герой в СССР. В возрасте 9 лет стала разведчицей в партизанском отряде «Дяди Вани», действовавшем на Витебщине. Награждена орденами Красного Знамени, Отечественной войны I степени, Отечественной войны II степени и медалями «За отвагу», «За боевые заслуги», «Партизану Отечественной войны I степени». Занесена в книгу почёта Белорусской республиканской пионерской организации имени Ленина.</vt:lpstr>
      <vt:lpstr>Помните…Гордитесь…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ЮНЫЕ ГЕРОИ БЫЛЫХ ВРЕМЕН</dc:title>
  <dc:creator>Тамара Саввинова</dc:creator>
  <cp:lastModifiedBy>Тамара Саввинова</cp:lastModifiedBy>
  <cp:revision>12</cp:revision>
  <dcterms:created xsi:type="dcterms:W3CDTF">2023-02-06T07:25:56Z</dcterms:created>
  <dcterms:modified xsi:type="dcterms:W3CDTF">2023-02-07T02:40:04Z</dcterms:modified>
</cp:coreProperties>
</file>